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7" r:id="rId3"/>
    <p:sldId id="270" r:id="rId4"/>
  </p:sldIdLst>
  <p:sldSz cx="12192000" cy="6858000"/>
  <p:notesSz cx="7315200" cy="9601200"/>
  <p:defaultTextStyle>
    <a:defPPr>
      <a:defRPr lang="en-US"/>
    </a:defPPr>
    <a:lvl1pPr marL="0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1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12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83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54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24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95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66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3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1" i="0" u="none" strike="noStrike" kern="1200" cap="all" spc="5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July</a:t>
            </a:r>
            <a:r>
              <a:rPr lang="en-US" sz="240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Crime 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Statistics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1" i="0" u="none" strike="noStrike" kern="1200" cap="all" spc="5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903765285660625E-2"/>
          <c:y val="0.12225015282808545"/>
          <c:w val="0.92945649388880647"/>
          <c:h val="0.701120913763394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 April</c:v>
                </c:pt>
              </c:strCache>
            </c:strRef>
          </c:tx>
          <c:spPr>
            <a:solidFill>
              <a:srgbClr val="0066FF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Homicide</c:v>
                </c:pt>
                <c:pt idx="1">
                  <c:v>Rape</c:v>
                </c:pt>
                <c:pt idx="2">
                  <c:v>Robbery</c:v>
                </c:pt>
                <c:pt idx="3">
                  <c:v>Aggravated Assault</c:v>
                </c:pt>
                <c:pt idx="4">
                  <c:v>Simple Assault</c:v>
                </c:pt>
                <c:pt idx="5">
                  <c:v>Burglary</c:v>
                </c:pt>
                <c:pt idx="6">
                  <c:v>Larceny</c:v>
                </c:pt>
                <c:pt idx="7">
                  <c:v>Motor Vehicle Theft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</c:v>
                </c:pt>
                <c:pt idx="1">
                  <c:v>0</c:v>
                </c:pt>
                <c:pt idx="2">
                  <c:v>8</c:v>
                </c:pt>
                <c:pt idx="3">
                  <c:v>24</c:v>
                </c:pt>
                <c:pt idx="4">
                  <c:v>34</c:v>
                </c:pt>
                <c:pt idx="5">
                  <c:v>45</c:v>
                </c:pt>
                <c:pt idx="6">
                  <c:v>176</c:v>
                </c:pt>
                <c:pt idx="7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95-4A72-9B69-7854C1A22BE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2">
                        <a:lumMod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Homicide</c:v>
                </c:pt>
                <c:pt idx="1">
                  <c:v>Rape</c:v>
                </c:pt>
                <c:pt idx="2">
                  <c:v>Robbery</c:v>
                </c:pt>
                <c:pt idx="3">
                  <c:v>Aggravated Assault</c:v>
                </c:pt>
                <c:pt idx="4">
                  <c:v>Simple Assault</c:v>
                </c:pt>
                <c:pt idx="5">
                  <c:v>Burglary</c:v>
                </c:pt>
                <c:pt idx="6">
                  <c:v>Larceny</c:v>
                </c:pt>
                <c:pt idx="7">
                  <c:v>Motor Vehicle Theft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6795-4A72-9B69-7854C1A22BE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55"/>
        <c:overlap val="-70"/>
        <c:axId val="495480024"/>
        <c:axId val="495482320"/>
      </c:barChart>
      <c:valAx>
        <c:axId val="495482320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480024"/>
        <c:crosses val="autoZero"/>
        <c:crossBetween val="between"/>
      </c:valAx>
      <c:catAx>
        <c:axId val="495480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482320"/>
        <c:crosses val="autoZero"/>
        <c:auto val="1"/>
        <c:lblAlgn val="ctr"/>
        <c:lblOffset val="100"/>
        <c:noMultiLvlLbl val="0"/>
      </c:catAx>
      <c:spPr>
        <a:gradFill>
          <a:gsLst>
            <a:gs pos="0">
              <a:schemeClr val="tx2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1" i="0" u="none" strike="noStrike" kern="1200" cap="all" spc="5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August 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Crime 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Statistics</a:t>
            </a:r>
          </a:p>
        </c:rich>
      </c:tx>
      <c:layout>
        <c:manualLayout>
          <c:xMode val="edge"/>
          <c:yMode val="edge"/>
          <c:x val="0.30300033768689622"/>
          <c:y val="1.17305465741954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1" i="0" u="none" strike="noStrike" kern="1200" cap="all" spc="5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6743657894183067E-2"/>
          <c:y val="0.12225015282808545"/>
          <c:w val="0.92945649388880647"/>
          <c:h val="0.701120913763394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 May</c:v>
                </c:pt>
              </c:strCache>
            </c:strRef>
          </c:tx>
          <c:spPr>
            <a:solidFill>
              <a:srgbClr val="0066FF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Homicide</c:v>
                </c:pt>
                <c:pt idx="1">
                  <c:v>Rape</c:v>
                </c:pt>
                <c:pt idx="2">
                  <c:v>Robbery</c:v>
                </c:pt>
                <c:pt idx="3">
                  <c:v>Aggravated Assault</c:v>
                </c:pt>
                <c:pt idx="4">
                  <c:v>Simple Assault</c:v>
                </c:pt>
                <c:pt idx="5">
                  <c:v>Burglary</c:v>
                </c:pt>
                <c:pt idx="6">
                  <c:v>Larceny</c:v>
                </c:pt>
                <c:pt idx="7">
                  <c:v>Motor Vehicle Theft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13</c:v>
                </c:pt>
                <c:pt idx="3">
                  <c:v>15</c:v>
                </c:pt>
                <c:pt idx="4">
                  <c:v>31</c:v>
                </c:pt>
                <c:pt idx="5">
                  <c:v>16</c:v>
                </c:pt>
                <c:pt idx="6">
                  <c:v>165</c:v>
                </c:pt>
                <c:pt idx="7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95-4A72-9B69-7854C1A22BE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2">
                        <a:lumMod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Homicide</c:v>
                </c:pt>
                <c:pt idx="1">
                  <c:v>Rape</c:v>
                </c:pt>
                <c:pt idx="2">
                  <c:v>Robbery</c:v>
                </c:pt>
                <c:pt idx="3">
                  <c:v>Aggravated Assault</c:v>
                </c:pt>
                <c:pt idx="4">
                  <c:v>Simple Assault</c:v>
                </c:pt>
                <c:pt idx="5">
                  <c:v>Burglary</c:v>
                </c:pt>
                <c:pt idx="6">
                  <c:v>Larceny</c:v>
                </c:pt>
                <c:pt idx="7">
                  <c:v>Motor Vehicle Theft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6795-4A72-9B69-7854C1A22BE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55"/>
        <c:overlap val="-70"/>
        <c:axId val="495480024"/>
        <c:axId val="495482320"/>
      </c:barChart>
      <c:valAx>
        <c:axId val="495482320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480024"/>
        <c:crosses val="autoZero"/>
        <c:crossBetween val="between"/>
      </c:valAx>
      <c:catAx>
        <c:axId val="495480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482320"/>
        <c:crosses val="autoZero"/>
        <c:auto val="1"/>
        <c:lblAlgn val="ctr"/>
        <c:lblOffset val="100"/>
        <c:noMultiLvlLbl val="0"/>
      </c:catAx>
      <c:spPr>
        <a:gradFill>
          <a:gsLst>
            <a:gs pos="0">
              <a:schemeClr val="tx2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1" i="0" u="none" strike="noStrike" kern="1200" cap="all" spc="5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September 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Crime Statistics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1" i="0" u="none" strike="noStrike" kern="1200" cap="all" spc="5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903765285660625E-2"/>
          <c:y val="0.12225015282808545"/>
          <c:w val="0.92945649388880647"/>
          <c:h val="0.701120913763394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 March</c:v>
                </c:pt>
              </c:strCache>
            </c:strRef>
          </c:tx>
          <c:spPr>
            <a:solidFill>
              <a:srgbClr val="0066FF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Homicide</c:v>
                </c:pt>
                <c:pt idx="1">
                  <c:v>Rape</c:v>
                </c:pt>
                <c:pt idx="2">
                  <c:v>Robbery</c:v>
                </c:pt>
                <c:pt idx="3">
                  <c:v>Aggravated Assault</c:v>
                </c:pt>
                <c:pt idx="4">
                  <c:v>Simple Assault</c:v>
                </c:pt>
                <c:pt idx="5">
                  <c:v>Burglary</c:v>
                </c:pt>
                <c:pt idx="6">
                  <c:v>Larceny</c:v>
                </c:pt>
                <c:pt idx="7">
                  <c:v>Motor Theft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</c:v>
                </c:pt>
                <c:pt idx="1">
                  <c:v>3</c:v>
                </c:pt>
                <c:pt idx="2">
                  <c:v>21</c:v>
                </c:pt>
                <c:pt idx="3">
                  <c:v>24</c:v>
                </c:pt>
                <c:pt idx="4">
                  <c:v>21</c:v>
                </c:pt>
                <c:pt idx="5">
                  <c:v>29</c:v>
                </c:pt>
                <c:pt idx="6">
                  <c:v>169</c:v>
                </c:pt>
                <c:pt idx="7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95-4A72-9B69-7854C1A22BE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2">
                        <a:lumMod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Homicide</c:v>
                </c:pt>
                <c:pt idx="1">
                  <c:v>Rape</c:v>
                </c:pt>
                <c:pt idx="2">
                  <c:v>Robbery</c:v>
                </c:pt>
                <c:pt idx="3">
                  <c:v>Aggravated Assault</c:v>
                </c:pt>
                <c:pt idx="4">
                  <c:v>Simple Assault</c:v>
                </c:pt>
                <c:pt idx="5">
                  <c:v>Burglary</c:v>
                </c:pt>
                <c:pt idx="6">
                  <c:v>Larceny</c:v>
                </c:pt>
                <c:pt idx="7">
                  <c:v>Motor Theft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6795-4A72-9B69-7854C1A22BE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55"/>
        <c:overlap val="-70"/>
        <c:axId val="495480024"/>
        <c:axId val="495482320"/>
      </c:barChart>
      <c:valAx>
        <c:axId val="495482320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480024"/>
        <c:crosses val="autoZero"/>
        <c:crossBetween val="between"/>
      </c:valAx>
      <c:catAx>
        <c:axId val="495480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482320"/>
        <c:crosses val="autoZero"/>
        <c:auto val="1"/>
        <c:lblAlgn val="ctr"/>
        <c:lblOffset val="100"/>
        <c:noMultiLvlLbl val="0"/>
      </c:catAx>
      <c:spPr>
        <a:gradFill>
          <a:gsLst>
            <a:gs pos="0">
              <a:schemeClr val="tx2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0.17915</cdr:x>
      <cdr:y>0.46236</cdr:y>
    </cdr:from>
    <cdr:to>
      <cdr:x>0.36795</cdr:x>
      <cdr:y>0.53763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83618" y="3003458"/>
          <a:ext cx="2090467" cy="488944"/>
        </a:xfrm>
        <a:prstGeom xmlns:a="http://schemas.openxmlformats.org/drawingml/2006/main" prst="rect">
          <a:avLst/>
        </a:prstGeom>
        <a:gradFill xmlns:a="http://schemas.openxmlformats.org/drawingml/2006/main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 xmlns:a="http://schemas.openxmlformats.org/drawingml/2006/main">
          <a:softEdge rad="31750"/>
        </a:effectLst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2200" b="1" i="0" u="none" strike="noStrike" kern="1200" cap="all" spc="5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200" u="sng" kern="1200" cap="all" spc="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Total Violent </a:t>
          </a:r>
          <a:r>
            <a:rPr lang="en-US" sz="1200" u="sng" kern="1200" cap="all" spc="5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Crimes</a:t>
          </a:r>
        </a:p>
        <a:p xmlns:a="http://schemas.openxmlformats.org/drawingml/2006/main">
          <a:pPr algn="ctr" rtl="0">
            <a:defRPr sz="2200" b="1" i="0" u="none" strike="noStrike" kern="1200" cap="all" spc="5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200" kern="1200" cap="all" spc="5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200" kern="1200" cap="all" spc="5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 </a:t>
          </a:r>
          <a:r>
            <a:rPr lang="en-US" sz="1200" kern="1200" cap="all" spc="5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200" kern="1200" cap="all" spc="5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July </a:t>
          </a:r>
          <a:r>
            <a:rPr lang="en-US" sz="1200" kern="1200" cap="all" spc="5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2023: </a:t>
          </a:r>
          <a:r>
            <a:rPr lang="en-US" sz="1200" kern="1200" cap="all" spc="5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67</a:t>
          </a:r>
          <a:r>
            <a:rPr lang="en-US" sz="1200" kern="1200" cap="all" spc="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</a:t>
          </a:r>
        </a:p>
      </cdr:txBody>
    </cdr:sp>
  </cdr:relSizeAnchor>
  <cdr:relSizeAnchor xmlns:cdr="http://schemas.openxmlformats.org/drawingml/2006/chartDrawing">
    <cdr:from>
      <cdr:x>0.08422</cdr:x>
      <cdr:y>0.4446</cdr:y>
    </cdr:from>
    <cdr:to>
      <cdr:x>0.26247</cdr:x>
      <cdr:y>0.59791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32507" y="2888055"/>
          <a:ext cx="1973655" cy="9958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0.55815</cdr:x>
      <cdr:y>0.19441</cdr:y>
    </cdr:from>
    <cdr:to>
      <cdr:x>0.73476</cdr:x>
      <cdr:y>0.26821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180101" y="1262832"/>
          <a:ext cx="1955494" cy="479395"/>
        </a:xfrm>
        <a:prstGeom xmlns:a="http://schemas.openxmlformats.org/drawingml/2006/main" prst="rect">
          <a:avLst/>
        </a:prstGeom>
        <a:gradFill xmlns:a="http://schemas.openxmlformats.org/drawingml/2006/main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 xmlns:a="http://schemas.openxmlformats.org/drawingml/2006/main">
          <a:softEdge rad="31750"/>
        </a:effectLst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2200" b="1" i="0" u="none" strike="noStrike" kern="1200" cap="all" spc="5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200" b="1" u="sng" kern="1200" cap="all" spc="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Total Property </a:t>
          </a:r>
          <a:r>
            <a:rPr lang="en-US" sz="1200" b="1" u="sng" kern="1200" cap="all" spc="5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Crimes</a:t>
          </a:r>
          <a:endParaRPr lang="en-US" sz="1200" b="1" u="sng" kern="1200" cap="all" spc="5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 xmlns:a="http://schemas.openxmlformats.org/drawingml/2006/main">
          <a:pPr algn="ctr" rtl="0">
            <a:defRPr sz="2200" b="1" i="0" u="none" strike="noStrike" kern="1200" cap="all" spc="5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200" b="1" kern="1200" cap="all" spc="5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July</a:t>
          </a:r>
          <a:r>
            <a:rPr lang="en-US" sz="1200" b="1" kern="1200" cap="all" spc="5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200" b="1" kern="1200" cap="all" spc="5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2023</a:t>
          </a:r>
          <a:r>
            <a:rPr lang="en-US" sz="1200" b="1" kern="1200" cap="all" spc="5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 268</a:t>
          </a:r>
          <a:endParaRPr lang="en-US" sz="1200" b="1" kern="1200" cap="all" spc="5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0.17915</cdr:x>
      <cdr:y>0.51288</cdr:y>
    </cdr:from>
    <cdr:to>
      <cdr:x>0.36795</cdr:x>
      <cdr:y>0.58537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83618" y="3331598"/>
          <a:ext cx="2090467" cy="470858"/>
        </a:xfrm>
        <a:prstGeom xmlns:a="http://schemas.openxmlformats.org/drawingml/2006/main" prst="rect">
          <a:avLst/>
        </a:prstGeom>
        <a:gradFill xmlns:a="http://schemas.openxmlformats.org/drawingml/2006/main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 xmlns:a="http://schemas.openxmlformats.org/drawingml/2006/main">
          <a:softEdge rad="31750"/>
        </a:effectLst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2200" b="1" i="0" u="none" strike="noStrike" kern="1200" cap="all" spc="5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200" u="sng" kern="1200" cap="all" spc="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Total Violent </a:t>
          </a:r>
          <a:r>
            <a:rPr lang="en-US" sz="1200" u="sng" kern="1200" cap="all" spc="5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Crimes</a:t>
          </a:r>
        </a:p>
        <a:p xmlns:a="http://schemas.openxmlformats.org/drawingml/2006/main">
          <a:pPr algn="ctr" rtl="0">
            <a:defRPr sz="2200" b="1" i="0" u="none" strike="noStrike" kern="1200" cap="all" spc="5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200" kern="1200" cap="all" spc="5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  May 2023: 60</a:t>
          </a:r>
          <a:r>
            <a:rPr lang="en-US" sz="1200" kern="1200" cap="all" spc="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</a:t>
          </a:r>
          <a:endParaRPr lang="en-US" sz="1200" kern="1200" cap="all" spc="5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0.08422</cdr:x>
      <cdr:y>0.4446</cdr:y>
    </cdr:from>
    <cdr:to>
      <cdr:x>0.26247</cdr:x>
      <cdr:y>0.59791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32507" y="2888055"/>
          <a:ext cx="1973655" cy="9958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0.55972</cdr:x>
      <cdr:y>0.1701</cdr:y>
    </cdr:from>
    <cdr:to>
      <cdr:x>0.73633</cdr:x>
      <cdr:y>0.2425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197468" y="1104972"/>
          <a:ext cx="1955494" cy="470301"/>
        </a:xfrm>
        <a:prstGeom xmlns:a="http://schemas.openxmlformats.org/drawingml/2006/main" prst="rect">
          <a:avLst/>
        </a:prstGeom>
        <a:gradFill xmlns:a="http://schemas.openxmlformats.org/drawingml/2006/main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 xmlns:a="http://schemas.openxmlformats.org/drawingml/2006/main">
          <a:softEdge rad="31750"/>
        </a:effectLst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2200" b="1" i="0" u="none" strike="noStrike" kern="1200" cap="all" spc="5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200" b="1" u="sng" kern="1200" cap="all" spc="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Total Property </a:t>
          </a:r>
          <a:r>
            <a:rPr lang="en-US" sz="1200" b="1" u="sng" kern="1200" cap="all" spc="5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Crimes</a:t>
          </a:r>
          <a:endParaRPr lang="en-US" sz="1200" b="1" u="sng" kern="1200" cap="all" spc="5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 xmlns:a="http://schemas.openxmlformats.org/drawingml/2006/main">
          <a:pPr algn="ctr" rtl="0">
            <a:defRPr sz="2200" b="1" i="0" u="none" strike="noStrike" kern="1200" cap="all" spc="5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200" b="1" kern="1200" cap="all" spc="5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May 2023: 219</a:t>
          </a:r>
          <a:endParaRPr lang="en-US" sz="1200" b="1" kern="1200" cap="all" spc="5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0.17915</cdr:x>
      <cdr:y>0.51288</cdr:y>
    </cdr:from>
    <cdr:to>
      <cdr:x>0.36795</cdr:x>
      <cdr:y>0.58815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83618" y="3331597"/>
          <a:ext cx="2090467" cy="488965"/>
        </a:xfrm>
        <a:prstGeom xmlns:a="http://schemas.openxmlformats.org/drawingml/2006/main" prst="rect">
          <a:avLst/>
        </a:prstGeom>
        <a:gradFill xmlns:a="http://schemas.openxmlformats.org/drawingml/2006/main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 xmlns:a="http://schemas.openxmlformats.org/drawingml/2006/main">
          <a:softEdge rad="31750"/>
        </a:effectLst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2200" b="1" i="0" u="none" strike="noStrike" kern="1200" cap="all" spc="5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200" u="sng" kern="1200" cap="all" spc="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Total Violent </a:t>
          </a:r>
          <a:r>
            <a:rPr lang="en-US" sz="1200" u="sng" kern="1200" cap="all" spc="5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Crimes</a:t>
          </a:r>
        </a:p>
        <a:p xmlns:a="http://schemas.openxmlformats.org/drawingml/2006/main">
          <a:pPr algn="ctr" rtl="0">
            <a:defRPr sz="2200" b="1" i="0" u="none" strike="noStrike" kern="1200" cap="all" spc="5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200" kern="1200" cap="all" spc="5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200" kern="1200" cap="all" spc="5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   </a:t>
          </a:r>
          <a:r>
            <a:rPr lang="en-US" sz="1200" kern="1200" cap="all" spc="5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June 2023: 69</a:t>
          </a:r>
          <a:r>
            <a:rPr lang="en-US" sz="1200" kern="1200" cap="all" spc="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</a:t>
          </a:r>
          <a:endParaRPr lang="en-US" sz="1200" kern="1200" cap="all" spc="5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0.08422</cdr:x>
      <cdr:y>0.4446</cdr:y>
    </cdr:from>
    <cdr:to>
      <cdr:x>0.26247</cdr:x>
      <cdr:y>0.59791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32507" y="2888055"/>
          <a:ext cx="1973655" cy="9958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0.56054</cdr:x>
      <cdr:y>0.17289</cdr:y>
    </cdr:from>
    <cdr:to>
      <cdr:x>0.73715</cdr:x>
      <cdr:y>0.2439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206522" y="1123079"/>
          <a:ext cx="1955494" cy="461271"/>
        </a:xfrm>
        <a:prstGeom xmlns:a="http://schemas.openxmlformats.org/drawingml/2006/main" prst="rect">
          <a:avLst/>
        </a:prstGeom>
        <a:gradFill xmlns:a="http://schemas.openxmlformats.org/drawingml/2006/main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 xmlns:a="http://schemas.openxmlformats.org/drawingml/2006/main">
          <a:softEdge rad="31750"/>
        </a:effectLst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2200" b="1" i="0" u="none" strike="noStrike" kern="1200" cap="all" spc="5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200" b="1" u="sng" kern="1200" cap="all" spc="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Total Property </a:t>
          </a:r>
          <a:r>
            <a:rPr lang="en-US" sz="1200" b="1" u="sng" kern="1200" cap="all" spc="5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Crimes</a:t>
          </a:r>
          <a:endParaRPr lang="en-US" sz="1200" b="1" u="sng" kern="1200" cap="all" spc="5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 xmlns:a="http://schemas.openxmlformats.org/drawingml/2006/main">
          <a:pPr algn="ctr" rtl="0">
            <a:defRPr sz="2200" b="1" i="0" u="none" strike="noStrike" kern="1200" cap="all" spc="5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sz="1200" b="1" kern="1200" cap="all" spc="5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June 2023: 250</a:t>
          </a:r>
          <a:endParaRPr lang="en-US" sz="1200" b="1" kern="1200" cap="all" spc="5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88F2-8143-42FE-A6EF-AD035AF16D02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1E6D-46BB-44ED-B081-24901E695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9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88F2-8143-42FE-A6EF-AD035AF16D02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1E6D-46BB-44ED-B081-24901E695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44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88F2-8143-42FE-A6EF-AD035AF16D02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1E6D-46BB-44ED-B081-24901E695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2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88F2-8143-42FE-A6EF-AD035AF16D02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1E6D-46BB-44ED-B081-24901E695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9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88F2-8143-42FE-A6EF-AD035AF16D02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1E6D-46BB-44ED-B081-24901E695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8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88F2-8143-42FE-A6EF-AD035AF16D02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1E6D-46BB-44ED-B081-24901E695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47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8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88F2-8143-42FE-A6EF-AD035AF16D02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1E6D-46BB-44ED-B081-24901E695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85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88F2-8143-42FE-A6EF-AD035AF16D02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1E6D-46BB-44ED-B081-24901E695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4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88F2-8143-42FE-A6EF-AD035AF16D02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1E6D-46BB-44ED-B081-24901E695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6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88F2-8143-42FE-A6EF-AD035AF16D02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1E6D-46BB-44ED-B081-24901E695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19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88F2-8143-42FE-A6EF-AD035AF16D02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1E6D-46BB-44ED-B081-24901E695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D88F2-8143-42FE-A6EF-AD035AF16D02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21E6D-46BB-44ED-B081-24901E695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6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27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05053231"/>
              </p:ext>
            </p:extLst>
          </p:nvPr>
        </p:nvGraphicFramePr>
        <p:xfrm>
          <a:off x="543208" y="362139"/>
          <a:ext cx="11072387" cy="6495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822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27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633504960"/>
              </p:ext>
            </p:extLst>
          </p:nvPr>
        </p:nvGraphicFramePr>
        <p:xfrm>
          <a:off x="543208" y="362139"/>
          <a:ext cx="11072387" cy="6495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1295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27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677912685"/>
              </p:ext>
            </p:extLst>
          </p:nvPr>
        </p:nvGraphicFramePr>
        <p:xfrm>
          <a:off x="543208" y="362139"/>
          <a:ext cx="11072387" cy="6495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5379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28820</TotalTime>
  <Words>60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City of Torrance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Sunny Lai</dc:creator>
  <cp:lastModifiedBy>Ortiz, Christina</cp:lastModifiedBy>
  <cp:revision>215</cp:revision>
  <dcterms:created xsi:type="dcterms:W3CDTF">2019-08-20T16:20:36Z</dcterms:created>
  <dcterms:modified xsi:type="dcterms:W3CDTF">2023-08-30T19:59:43Z</dcterms:modified>
</cp:coreProperties>
</file>